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0" r:id="rId4"/>
    <p:sldId id="326" r:id="rId5"/>
    <p:sldId id="327" r:id="rId6"/>
    <p:sldId id="328" r:id="rId7"/>
    <p:sldId id="304" r:id="rId8"/>
    <p:sldId id="257" r:id="rId9"/>
    <p:sldId id="260" r:id="rId10"/>
    <p:sldId id="25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306" r:id="rId19"/>
    <p:sldId id="305" r:id="rId20"/>
    <p:sldId id="308" r:id="rId21"/>
    <p:sldId id="268" r:id="rId22"/>
    <p:sldId id="271" r:id="rId23"/>
    <p:sldId id="270" r:id="rId24"/>
    <p:sldId id="272" r:id="rId25"/>
    <p:sldId id="273" r:id="rId26"/>
    <p:sldId id="274" r:id="rId27"/>
    <p:sldId id="275" r:id="rId28"/>
    <p:sldId id="276" r:id="rId29"/>
    <p:sldId id="341" r:id="rId30"/>
    <p:sldId id="307" r:id="rId31"/>
    <p:sldId id="309" r:id="rId32"/>
    <p:sldId id="310" r:id="rId33"/>
    <p:sldId id="323" r:id="rId34"/>
    <p:sldId id="284" r:id="rId35"/>
    <p:sldId id="302" r:id="rId36"/>
    <p:sldId id="322" r:id="rId37"/>
    <p:sldId id="285" r:id="rId38"/>
    <p:sldId id="300" r:id="rId39"/>
    <p:sldId id="301" r:id="rId40"/>
    <p:sldId id="286" r:id="rId41"/>
    <p:sldId id="297" r:id="rId42"/>
    <p:sldId id="298" r:id="rId43"/>
    <p:sldId id="311" r:id="rId44"/>
    <p:sldId id="287" r:id="rId45"/>
    <p:sldId id="296" r:id="rId46"/>
    <p:sldId id="299" r:id="rId47"/>
    <p:sldId id="288" r:id="rId48"/>
    <p:sldId id="294" r:id="rId49"/>
    <p:sldId id="295" r:id="rId50"/>
    <p:sldId id="290" r:id="rId51"/>
    <p:sldId id="293" r:id="rId52"/>
    <p:sldId id="289" r:id="rId53"/>
    <p:sldId id="303" r:id="rId54"/>
    <p:sldId id="325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1" r:id="rId63"/>
    <p:sldId id="282" r:id="rId64"/>
    <p:sldId id="324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280920" cy="36004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6600" dirty="0" smtClean="0">
                <a:ln w="5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</a:rPr>
              <a:t>История вуза в фотографиях</a:t>
            </a:r>
            <a:endParaRPr lang="ru-RU" sz="6600" dirty="0">
              <a:ln w="5000" cmpd="sng">
                <a:solidFill>
                  <a:schemeClr val="accent2">
                    <a:lumMod val="50000"/>
                  </a:schemeClr>
                </a:solidFill>
                <a:prstDash val="solid"/>
              </a:ln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933056"/>
            <a:ext cx="7884368" cy="194421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Дню Университета посвящается</a:t>
            </a:r>
            <a:endParaRPr lang="ru-RU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D:\Мои документы\Строева О. М\день академии\фото\bsa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437112"/>
            <a:ext cx="2195736" cy="22200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Строительство  административно – научного  корпуса. 1977 год.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33" t="1512" r="833" b="968"/>
          <a:stretch>
            <a:fillRect/>
          </a:stretch>
        </p:blipFill>
        <p:spPr bwMode="auto">
          <a:xfrm>
            <a:off x="467544" y="1340768"/>
            <a:ext cx="8208912" cy="513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285800" cy="205203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42852"/>
            <a:ext cx="4820546" cy="6215106"/>
          </a:xfrm>
        </p:spPr>
        <p:txBody>
          <a:bodyPr>
            <a:normAutofit lnSpcReduction="10000"/>
          </a:bodyPr>
          <a:lstStyle/>
          <a:p>
            <a:pPr indent="355600"/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В 1978 году на базе института животноводства и филиала Воронежского СХИ был создан Белгородский сельскохозяйственный институт (учебно-научный центр по сельскому хозяйству).</a:t>
            </a:r>
          </a:p>
          <a:p>
            <a:pPr indent="355600"/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Его специфика предопределила интеграцию учебного и исследовательского процессов, обеспечивая качественно более высокий уровень научного и профессионального обучения.</a:t>
            </a:r>
            <a:endParaRPr lang="ru-RU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" name="Picture 2" descr="C:\Documents and Settings\biblio_1.BIBL_NEW_C01\Мои документы\Бондаренко О.Ф\Мои фотографии\Фото академии\Фото корпусов\PICT0057.JPG"/>
          <p:cNvPicPr>
            <a:picLocks noChangeAspect="1" noChangeArrowheads="1"/>
          </p:cNvPicPr>
          <p:nvPr/>
        </p:nvPicPr>
        <p:blipFill>
          <a:blip r:embed="rId2" cstate="print"/>
          <a:srcRect l="8403" r="9664"/>
          <a:stretch>
            <a:fillRect/>
          </a:stretch>
        </p:blipFill>
        <p:spPr bwMode="auto">
          <a:xfrm>
            <a:off x="4857752" y="857232"/>
            <a:ext cx="4000528" cy="507209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Строительство первого учебного корпуса БСХИ.   1977год.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 cstate="print"/>
          <a:srcRect b="8750"/>
          <a:stretch>
            <a:fillRect/>
          </a:stretch>
        </p:blipFill>
        <p:spPr bwMode="auto">
          <a:xfrm>
            <a:off x="467544" y="1340768"/>
            <a:ext cx="813690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biblio_1.BIBL_NEW_C01\Мои документы\Бондаренко О.Ф\Мои фотографии\Фото академии\Фото корпусов\PICT1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7992887" cy="52565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Технологический  факультет  сегодня.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357808" cy="133195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5249174" cy="5453798"/>
          </a:xfrm>
        </p:spPr>
        <p:txBody>
          <a:bodyPr>
            <a:normAutofit/>
          </a:bodyPr>
          <a:lstStyle/>
          <a:p>
            <a:pPr indent="355600"/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В 1994 году институт получил статус академии, с 2002 года – федеральное государственное образовательное учреждение высшего профессионального образования «Белгородская государственная сельскохозяйственная академия».</a:t>
            </a:r>
          </a:p>
          <a:p>
            <a:pPr indent="355600"/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С мая 2011 года вуз носит имя Василия Яковлевича Горина.</a:t>
            </a:r>
          </a:p>
          <a:p>
            <a:endParaRPr lang="ru-RU" dirty="0"/>
          </a:p>
        </p:txBody>
      </p:sp>
      <p:pic>
        <p:nvPicPr>
          <p:cNvPr id="5122" name="Picture 2" descr="D:\Документы админ\Строева\день академии\фото\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857232"/>
            <a:ext cx="3571319" cy="521207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Строительство главного учебного корпуса университета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83" t="518" r="266" b="1363"/>
          <a:stretch>
            <a:fillRect/>
          </a:stretch>
        </p:blipFill>
        <p:spPr bwMode="auto">
          <a:xfrm>
            <a:off x="539552" y="1340768"/>
            <a:ext cx="799288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Учебный корпус № 1 сегодня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352927" cy="553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 «Титаник»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Picture 2" descr="C:\Documents and Settings\biblio_1.BIBL_NEW_C01\Мои документы\Бондаренко О.Ф\Мои фотографии\Фото академии\главный учебно-лабораторный корпус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064896" cy="5400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документы\Строева О. М\день академии\фото\belgsha.jpg"/>
          <p:cNvPicPr>
            <a:picLocks noChangeAspect="1" noChangeArrowheads="1"/>
          </p:cNvPicPr>
          <p:nvPr/>
        </p:nvPicPr>
        <p:blipFill>
          <a:blip r:embed="rId2" cstate="print"/>
          <a:srcRect l="2106" t="3900" r="17736"/>
          <a:stretch>
            <a:fillRect/>
          </a:stretch>
        </p:blipFill>
        <p:spPr bwMode="auto">
          <a:xfrm>
            <a:off x="642910" y="476672"/>
            <a:ext cx="7929618" cy="59766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Поселок  Майский  сегодня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3610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Белгородский государственный аграрный университет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D:\Мои документы\Строева О. М\день академии\фото\IsnABwY8Yf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704856" cy="51663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biblio_1.BIBL_NEW_C01\Мои документы\Бондаренко О.Ф\Мои фотографии\Фото академии\Фото корпусов\00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474277" cy="58326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213792" cy="133195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60648"/>
            <a:ext cx="7416824" cy="6408712"/>
          </a:xfrm>
        </p:spPr>
        <p:txBody>
          <a:bodyPr>
            <a:normAutofit/>
          </a:bodyPr>
          <a:lstStyle/>
          <a:p>
            <a:pPr indent="355600"/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Согласно приказу Министерства сельского хозяйства РФ от 15 сентября 2014 года № 357 «О переименовании ФГБОУ ВПО и их филиалов» вуз получил новый статус и переименован в федеральное государственное бюджетное образовательное учреждение высшего образования «Белгородский государственный аграрный университет имени В. Я. Горина» (ФГБОУ ВО Белгородский ГАУ).</a:t>
            </a:r>
          </a:p>
          <a:p>
            <a:pPr indent="355600"/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Учредителем Белгородского государственного аграрного университета им. В.Я. Горина является Министерство сельского хозяйства Российской Федерации.</a:t>
            </a:r>
          </a:p>
          <a:p>
            <a:pPr indent="355600"/>
            <a:endParaRPr lang="ru-RU" sz="28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320"/>
            <a:ext cx="5436096" cy="581897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Руководство Белгородского Государственного Аграрного Университета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908720"/>
            <a:ext cx="338028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36104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Турьянский Александр Владимирович</a:t>
            </a:r>
            <a:endParaRPr lang="ru-RU" sz="3600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5936" y="1124744"/>
            <a:ext cx="4896544" cy="396044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Ректор Белгородского ГАУ, </a:t>
            </a:r>
            <a:b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доктор экономических наук, профессор.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D:\Документы библио\Строева О.М\день академии\фото\23761_html_447aac6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3662532" cy="51845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Простенко</a:t>
            </a:r>
            <a:r>
              <a:rPr lang="ru-RU" sz="36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Александр Николаевич</a:t>
            </a:r>
            <a:endParaRPr lang="ru-RU" sz="3600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5936" y="1196752"/>
            <a:ext cx="4608512" cy="352839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Первый проректор, кандидат экономических наук.</a:t>
            </a:r>
            <a:endParaRPr lang="ru-RU" dirty="0"/>
          </a:p>
        </p:txBody>
      </p:sp>
      <p:pic>
        <p:nvPicPr>
          <p:cNvPr id="29698" name="Picture 2" descr="http://www.bsaa.edu.ru/about/images/rektorat/prosten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89172"/>
            <a:ext cx="3600400" cy="49041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39"/>
            <a:ext cx="9144000" cy="864097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Бреславец</a:t>
            </a:r>
            <a:r>
              <a:rPr lang="ru-RU" sz="36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Павел Иванович</a:t>
            </a:r>
            <a:endParaRPr lang="ru-RU" sz="3600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3928" y="1124744"/>
            <a:ext cx="4176464" cy="352839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Проректор по учебной работе, кандидат ветеринарных наук, доцент.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2770" name="Picture 2" descr="http://www.bsaa.edu.ru/about/images/rektorat/Breslavec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 b="1586"/>
          <a:stretch>
            <a:fillRect/>
          </a:stretch>
        </p:blipFill>
        <p:spPr bwMode="auto">
          <a:xfrm>
            <a:off x="395536" y="1077187"/>
            <a:ext cx="3528392" cy="50929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1"/>
            <a:ext cx="9144000" cy="864095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Дорофеев Андрей Федорович</a:t>
            </a:r>
            <a:endParaRPr lang="ru-RU" sz="3600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5936" y="1628800"/>
            <a:ext cx="3960440" cy="273630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Проректор по инновациям и проектной деятельности.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3794" name="Picture 2" descr="http://www.bsaa.edu.ru/about/images/rektorat/dorofe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10524"/>
            <a:ext cx="3600400" cy="51349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1"/>
            <a:ext cx="9144000" cy="792088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Колесников Андрей Викторович</a:t>
            </a:r>
            <a:endParaRPr lang="ru-RU" sz="3600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5936" y="1268760"/>
            <a:ext cx="3960440" cy="345638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Проректор по научной работе, доктор экономических наук, доцент.</a:t>
            </a:r>
          </a:p>
        </p:txBody>
      </p:sp>
      <p:pic>
        <p:nvPicPr>
          <p:cNvPr id="34818" name="Picture 2" descr="http://www.bsaa.edu.ru/about/images/rektorat/kolesnik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9"/>
            <a:ext cx="3572808" cy="51125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1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Трунова</a:t>
            </a:r>
            <a:r>
              <a:rPr lang="ru-RU" sz="36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Валентина Дмитриевна</a:t>
            </a:r>
            <a:endParaRPr lang="ru-RU" sz="3600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7944" y="908720"/>
            <a:ext cx="3816424" cy="331236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Проректор по воспитательной и социальной работе.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5842" name="Picture 2" descr="http://www.bsaa.edu.ru/about/images/rektorat/Trun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597864" cy="52565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saa.edu.ru/about/images/rektorat/monah.jpg"/>
          <p:cNvPicPr>
            <a:picLocks noChangeAspect="1" noChangeArrowheads="1"/>
          </p:cNvPicPr>
          <p:nvPr/>
        </p:nvPicPr>
        <p:blipFill>
          <a:blip r:embed="rId2" cstate="print"/>
          <a:srcRect r="22857"/>
          <a:stretch>
            <a:fillRect/>
          </a:stretch>
        </p:blipFill>
        <p:spPr bwMode="auto">
          <a:xfrm>
            <a:off x="395536" y="908720"/>
            <a:ext cx="3835166" cy="51845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Bookman Old Style" pitchFamily="18" charset="0"/>
              </a:rPr>
              <a:t>Монах Анатолий Александрович</a:t>
            </a:r>
            <a:endParaRPr lang="ru-RU" sz="3600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2060848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Проректор по административно-хозяйственной работе.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88224" y="3212976"/>
            <a:ext cx="324874" cy="84436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0"/>
            <a:ext cx="6336704" cy="6858000"/>
          </a:xfrm>
        </p:spPr>
        <p:txBody>
          <a:bodyPr>
            <a:noAutofit/>
          </a:bodyPr>
          <a:lstStyle/>
          <a:p>
            <a:pPr algn="ctr"/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Мудрее заведения,</a:t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Наверно, в мире нет.</a:t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Прими же поздравления,</a:t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 университет.</a:t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твой яркий праздник</a:t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Хотим мы пожелать,</a:t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Чтоб было для учёбы всё,</a:t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 чём могли мечтать.</a:t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Пусть больше новых гениев,</a:t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Растёт в твоих стенах.</a:t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чтоб студенты лекторов</a:t>
            </a:r>
            <a:b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000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Носили на руках.</a:t>
            </a:r>
            <a:endParaRPr lang="ru-RU" sz="3000" b="0" cap="none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http://cs627725.vk.me/v627725487/199bb/Z_6JwxB-qf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556792"/>
            <a:ext cx="3124181" cy="316081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/>
          <p:cNvPicPr>
            <a:picLocks/>
          </p:cNvPicPr>
          <p:nvPr/>
        </p:nvPicPr>
        <p:blipFill>
          <a:blip r:embed="rId2" cstate="print"/>
          <a:srcRect b="7042"/>
          <a:stretch>
            <a:fillRect/>
          </a:stretch>
        </p:blipFill>
        <p:spPr bwMode="auto">
          <a:xfrm>
            <a:off x="683568" y="1772816"/>
            <a:ext cx="777686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Строительство студенческого общежития №1 по ул. Вавилова</a:t>
            </a:r>
            <a:b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1977 год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578" y="2786058"/>
            <a:ext cx="85668" cy="214306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5572132" cy="571504"/>
          </a:xfrm>
        </p:spPr>
        <p:txBody>
          <a:bodyPr>
            <a:noAutofit/>
          </a:bodyPr>
          <a:lstStyle/>
          <a:p>
            <a:pPr algn="ctr"/>
            <a:r>
              <a:rPr lang="ru-RU" sz="40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Общежитие № 2</a:t>
            </a:r>
            <a:endParaRPr lang="ru-RU" sz="40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571868" y="6072206"/>
            <a:ext cx="5572133" cy="785794"/>
          </a:xfrm>
        </p:spPr>
        <p:txBody>
          <a:bodyPr>
            <a:normAutofit/>
          </a:bodyPr>
          <a:lstStyle/>
          <a:p>
            <a:pPr algn="ctr"/>
            <a:r>
              <a:rPr lang="ru-RU" sz="40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Общежитие № 5</a:t>
            </a:r>
            <a:endParaRPr lang="ru-RU" sz="40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Содержимое 3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500066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534" y="2285992"/>
            <a:ext cx="5180184" cy="365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64" y="3786190"/>
            <a:ext cx="400024" cy="273066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643578"/>
            <a:ext cx="4857752" cy="1071570"/>
          </a:xfrm>
        </p:spPr>
        <p:txBody>
          <a:bodyPr>
            <a:noAutofit/>
          </a:bodyPr>
          <a:lstStyle/>
          <a:p>
            <a:pPr algn="ctr"/>
            <a:r>
              <a:rPr lang="ru-RU" sz="40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Строительство общежития  №6</a:t>
            </a:r>
            <a:endParaRPr lang="ru-RU" sz="40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" y="0"/>
            <a:ext cx="9144000" cy="714356"/>
          </a:xfrm>
        </p:spPr>
        <p:txBody>
          <a:bodyPr>
            <a:noAutofit/>
          </a:bodyPr>
          <a:lstStyle/>
          <a:p>
            <a:pPr algn="ctr"/>
            <a:r>
              <a:rPr lang="ru-RU" sz="40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 студенческий городок</a:t>
            </a:r>
            <a:endParaRPr lang="ru-RU" sz="40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214554"/>
            <a:ext cx="4572033" cy="350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t="24876" b="28823"/>
          <a:stretch>
            <a:fillRect/>
          </a:stretch>
        </p:blipFill>
        <p:spPr bwMode="auto">
          <a:xfrm>
            <a:off x="785786" y="642918"/>
            <a:ext cx="7572428" cy="218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Документы админ\Строева\день академии\фото\5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6674" y="2571744"/>
            <a:ext cx="4622550" cy="3571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 админ\Строева\день академии\фото\pozdravle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7"/>
          </a:xfrm>
        </p:spPr>
        <p:txBody>
          <a:bodyPr>
            <a:normAutofit/>
          </a:bodyPr>
          <a:lstStyle/>
          <a:p>
            <a:pPr algn="ctr"/>
            <a:r>
              <a:rPr lang="ru-RU" sz="44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Агрономический факультет</a:t>
            </a:r>
            <a:endParaRPr lang="ru-RU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764704"/>
            <a:ext cx="8964488" cy="5688632"/>
          </a:xfrm>
        </p:spPr>
        <p:txBody>
          <a:bodyPr>
            <a:noAutofit/>
          </a:bodyPr>
          <a:lstStyle/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Факультет объединяет четыре кафедры:</a:t>
            </a:r>
            <a:b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земледелия, агрохимии и экологии;</a:t>
            </a:r>
            <a:b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растениеводства, селекции и</a:t>
            </a:r>
            <a:b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овощеводства;</a:t>
            </a:r>
            <a:b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экологии, радиобиологии и химии;</a:t>
            </a:r>
            <a:b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землеустройства, ландшафтной</a:t>
            </a:r>
            <a:b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архитектуры и плодоводства.</a:t>
            </a:r>
            <a:b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   В настоящее время на факультете ведется подготовка по программам  бакалавриата: «Агрономия», «Агрохимия и </a:t>
            </a:r>
            <a:r>
              <a:rPr lang="ru-RU" sz="2300" dirty="0" err="1" smtClean="0">
                <a:solidFill>
                  <a:srgbClr val="002060"/>
                </a:solidFill>
                <a:latin typeface="Bookman Old Style" pitchFamily="18" charset="0"/>
              </a:rPr>
              <a:t>агропочвоведение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», «Ландшафтная архитектура», «Землеустройство и кадастры», «Экология и природопользование»; магистратуры – «Агрономия», «Агрохимия и </a:t>
            </a:r>
            <a:r>
              <a:rPr lang="ru-RU" sz="2300" dirty="0" err="1" smtClean="0">
                <a:solidFill>
                  <a:srgbClr val="002060"/>
                </a:solidFill>
                <a:latin typeface="Bookman Old Style" pitchFamily="18" charset="0"/>
              </a:rPr>
              <a:t>агропочвоведение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», «Ландшафтная архитектура».На факультете имеется аспирантура по 3 специальностям «Общее земледелие, растениеводство», «Агрохимия», «Селекция и семеноводство полевых культур».</a:t>
            </a:r>
            <a:endParaRPr lang="ru-RU" sz="2300" dirty="0"/>
          </a:p>
        </p:txBody>
      </p:sp>
      <p:pic>
        <p:nvPicPr>
          <p:cNvPr id="4" name="Picture 2" descr="http://www.bsaa.edu.ru/about/facults/agro/logoag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0126" y="823720"/>
            <a:ext cx="2334322" cy="23892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4293096"/>
            <a:ext cx="3024336" cy="244827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Декан</a:t>
            </a:r>
            <a:b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dirty="0" err="1" smtClean="0">
                <a:solidFill>
                  <a:srgbClr val="002060"/>
                </a:solidFill>
                <a:latin typeface="Bookman Old Style" pitchFamily="18" charset="0"/>
              </a:rPr>
              <a:t>Лицуков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 Сергей Дмитриевич</a:t>
            </a:r>
            <a:b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профессор кафедры земледелия и агрохимии,</a:t>
            </a:r>
            <a:b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доктор сельскохозяйственных наук.</a:t>
            </a:r>
            <a:endParaRPr lang="ru-RU" sz="2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365104"/>
            <a:ext cx="3059832" cy="2492896"/>
          </a:xfrm>
        </p:spPr>
        <p:txBody>
          <a:bodyPr>
            <a:noAutofit/>
          </a:bodyPr>
          <a:lstStyle/>
          <a:p>
            <a:pPr algn="ctr"/>
            <a:r>
              <a:rPr lang="ru-RU" sz="2000" b="0" dirty="0" smtClean="0">
                <a:solidFill>
                  <a:srgbClr val="002060"/>
                </a:solidFill>
                <a:latin typeface="Bookman Old Style" pitchFamily="18" charset="0"/>
              </a:rPr>
              <a:t>Зам. декана по учебной работе </a:t>
            </a:r>
            <a:br>
              <a:rPr lang="ru-RU" sz="2000" b="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0" dirty="0" err="1" smtClean="0">
                <a:solidFill>
                  <a:srgbClr val="002060"/>
                </a:solidFill>
                <a:latin typeface="Bookman Old Style" pitchFamily="18" charset="0"/>
              </a:rPr>
              <a:t>Акинчин</a:t>
            </a:r>
            <a:r>
              <a:rPr lang="ru-RU" sz="2000" b="0" dirty="0" smtClean="0">
                <a:solidFill>
                  <a:srgbClr val="002060"/>
                </a:solidFill>
                <a:latin typeface="Bookman Old Style" pitchFamily="18" charset="0"/>
              </a:rPr>
              <a:t> Александр Владимирович, </a:t>
            </a:r>
            <a:br>
              <a:rPr lang="ru-RU" sz="2000" b="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0" dirty="0" smtClean="0">
                <a:solidFill>
                  <a:srgbClr val="002060"/>
                </a:solidFill>
                <a:latin typeface="Bookman Old Style" pitchFamily="18" charset="0"/>
              </a:rPr>
              <a:t>кандидат с/</a:t>
            </a:r>
            <a:r>
              <a:rPr lang="ru-RU" sz="2000" b="0" dirty="0" err="1" smtClean="0">
                <a:solidFill>
                  <a:srgbClr val="002060"/>
                </a:solidFill>
                <a:latin typeface="Bookman Old Style" pitchFamily="18" charset="0"/>
              </a:rPr>
              <a:t>х</a:t>
            </a:r>
            <a:r>
              <a:rPr lang="ru-RU" sz="2000" b="0" dirty="0" smtClean="0">
                <a:solidFill>
                  <a:srgbClr val="002060"/>
                </a:solidFill>
                <a:latin typeface="Bookman Old Style" pitchFamily="18" charset="0"/>
              </a:rPr>
              <a:t> наук, </a:t>
            </a:r>
            <a:br>
              <a:rPr lang="ru-RU" sz="2000" b="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0" dirty="0" smtClean="0">
                <a:solidFill>
                  <a:srgbClr val="002060"/>
                </a:solidFill>
                <a:latin typeface="Bookman Old Style" pitchFamily="18" charset="0"/>
              </a:rPr>
              <a:t>доцент кафедры земледелия и агрохимии. </a:t>
            </a:r>
            <a:endParaRPr lang="ru-RU" sz="2000" b="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084168" y="4365104"/>
            <a:ext cx="3059832" cy="249289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0" dirty="0" smtClean="0">
                <a:solidFill>
                  <a:srgbClr val="002060"/>
                </a:solidFill>
                <a:latin typeface="Bookman Old Style" pitchFamily="18" charset="0"/>
              </a:rPr>
              <a:t>Заместитель декана по воспитательной работе </a:t>
            </a:r>
            <a:br>
              <a:rPr lang="ru-RU" b="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0" dirty="0" smtClean="0">
                <a:solidFill>
                  <a:srgbClr val="002060"/>
                </a:solidFill>
                <a:latin typeface="Bookman Old Style" pitchFamily="18" charset="0"/>
              </a:rPr>
              <a:t>Линков Сергей Александрович, </a:t>
            </a:r>
            <a:br>
              <a:rPr lang="ru-RU" b="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0" dirty="0" smtClean="0">
                <a:solidFill>
                  <a:srgbClr val="002060"/>
                </a:solidFill>
                <a:latin typeface="Bookman Old Style" pitchFamily="18" charset="0"/>
              </a:rPr>
              <a:t>кандидат сельскохозяйственных наук, старший преподаватель.</a:t>
            </a:r>
            <a:endParaRPr lang="ru-RU" b="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8" name="Picture 2" descr="http://www.bsaa.edu.ru/images/licukov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95976"/>
            <a:ext cx="3168352" cy="4106435"/>
          </a:xfrm>
          <a:prstGeom prst="rect">
            <a:avLst/>
          </a:prstGeom>
          <a:noFill/>
        </p:spPr>
      </p:pic>
      <p:pic>
        <p:nvPicPr>
          <p:cNvPr id="1028" name="Picture 4" descr="http://www.bsaa.edu.ru/about/facults/agro/akinch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2544283" cy="3528392"/>
          </a:xfrm>
          <a:prstGeom prst="rect">
            <a:avLst/>
          </a:prstGeom>
          <a:noFill/>
        </p:spPr>
      </p:pic>
      <p:pic>
        <p:nvPicPr>
          <p:cNvPr id="11" name="Picture 6" descr="http://www.bsaa.edu.ru/about/facults/agro/linko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764704"/>
            <a:ext cx="2592288" cy="35283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71678"/>
            <a:ext cx="8215370" cy="461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86874" cy="328612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В нашем вузе существует </a:t>
            </a:r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Зимний сад</a:t>
            </a: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. Работы по его созданию были начаты в 2003 году. Здесь представлены растения тропиков и субтропиков, используемые человеком в пищу, для лечения и других целей. Ведутся работы по созданию зоологической части зимнего сада: установлен аквариум с рыбками и растениями, монтируются вольеры для певчих птиц и террариум для игуан.</a:t>
            </a:r>
            <a:endParaRPr lang="ru-RU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bsaa.edu.ru/images/logo_fakults/t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620688"/>
            <a:ext cx="2304256" cy="23349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52735"/>
          </a:xfrm>
        </p:spPr>
        <p:txBody>
          <a:bodyPr>
            <a:normAutofit/>
          </a:bodyPr>
          <a:lstStyle/>
          <a:p>
            <a:pPr algn="ctr"/>
            <a:r>
              <a:rPr lang="ru-RU" sz="44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Технологический факультет</a:t>
            </a:r>
            <a:endParaRPr lang="ru-RU" sz="4400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620688"/>
            <a:ext cx="8964488" cy="6237312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Факультет объединяет три кафедры: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- общей и частной зоотехнии;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-технологии производства и переработки сельскохозяйственной продукции;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технологии сырья  и продуктов животного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происхождения.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Факультет ведёт подготовку кадров по следующим направлениям бакалавриата: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«Зоотехния», «Технология производства и переработки сельскохозяйственной продукции», «Продукты питания животного происхождения».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На факультете 10 учебных, 1 научная и 2 производственных лаборатории (определения качества зерна и продуктов его переработки, шерсти, зоогигиены, кормления, физико-химических исследований мяса и мясных продуктов и молока и молочных продуктов, птицеводства, </a:t>
            </a:r>
            <a:r>
              <a:rPr lang="ru-RU" sz="2200" dirty="0" err="1" smtClean="0">
                <a:solidFill>
                  <a:srgbClr val="002060"/>
                </a:solidFill>
                <a:latin typeface="Bookman Old Style" pitchFamily="18" charset="0"/>
              </a:rPr>
              <a:t>аквакультуры</a:t>
            </a:r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, пчеловодства, </a:t>
            </a:r>
            <a:r>
              <a:rPr lang="ru-RU" sz="2200" dirty="0" err="1" smtClean="0">
                <a:solidFill>
                  <a:srgbClr val="002060"/>
                </a:solidFill>
                <a:latin typeface="Bookman Old Style" pitchFamily="18" charset="0"/>
              </a:rPr>
              <a:t>биогазовых</a:t>
            </a:r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 технологий).</a:t>
            </a:r>
            <a:endParaRPr lang="ru-RU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000496" cy="2060848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Декан</a:t>
            </a:r>
            <a:b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200" dirty="0" err="1" smtClean="0">
                <a:solidFill>
                  <a:srgbClr val="002060"/>
                </a:solidFill>
                <a:latin typeface="Bookman Old Style" pitchFamily="18" charset="0"/>
              </a:rPr>
              <a:t>Корниенко</a:t>
            </a:r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 Павел Петрович</a:t>
            </a:r>
            <a:b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профессор, доктор сельскохозяйственных наук</a:t>
            </a:r>
            <a:endParaRPr lang="ru-RU" sz="22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http://www.bsaa.edu.ru/about/facults/techno/im/kornienc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43116"/>
            <a:ext cx="3463224" cy="451570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7348" name="Picture 4" descr="http://www.bsaa.edu.ru/about/facults/techno/im/tppsp.jpg"/>
          <p:cNvPicPr>
            <a:picLocks noChangeAspect="1" noChangeArrowheads="1"/>
          </p:cNvPicPr>
          <p:nvPr/>
        </p:nvPicPr>
        <p:blipFill>
          <a:blip r:embed="rId3" cstate="print"/>
          <a:srcRect l="1417"/>
          <a:stretch>
            <a:fillRect/>
          </a:stretch>
        </p:blipFill>
        <p:spPr bwMode="auto">
          <a:xfrm>
            <a:off x="4067944" y="3573016"/>
            <a:ext cx="4752529" cy="310030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7350" name="Picture 6" descr="http://www.bsaa.edu.ru/about/facults/techno/im/tspz.jpg"/>
          <p:cNvPicPr>
            <a:picLocks noChangeAspect="1" noChangeArrowheads="1"/>
          </p:cNvPicPr>
          <p:nvPr/>
        </p:nvPicPr>
        <p:blipFill>
          <a:blip r:embed="rId4" cstate="print"/>
          <a:srcRect l="1493"/>
          <a:stretch>
            <a:fillRect/>
          </a:stretch>
        </p:blipFill>
        <p:spPr bwMode="auto">
          <a:xfrm>
            <a:off x="4067944" y="188640"/>
            <a:ext cx="4752528" cy="309634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3068960"/>
            <a:ext cx="154360" cy="147290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157192"/>
            <a:ext cx="4355976" cy="1700808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solidFill>
                  <a:srgbClr val="002060"/>
                </a:solidFill>
                <a:latin typeface="Bookman Old Style" pitchFamily="18" charset="0"/>
              </a:rPr>
              <a:t>Заместитель декана по учебно-методической работе Трубчанинова Наталья Савельевна доцент, кандидат сельскохозяйственных наук. </a:t>
            </a:r>
            <a:endParaRPr lang="ru-RU" sz="2000" b="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39952" y="4941168"/>
            <a:ext cx="5004048" cy="1916832"/>
          </a:xfrm>
        </p:spPr>
        <p:txBody>
          <a:bodyPr>
            <a:noAutofit/>
          </a:bodyPr>
          <a:lstStyle/>
          <a:p>
            <a:pPr algn="ctr"/>
            <a:r>
              <a:rPr lang="ru-RU" sz="2000" b="0" dirty="0" smtClean="0">
                <a:solidFill>
                  <a:srgbClr val="002060"/>
                </a:solidFill>
                <a:latin typeface="Bookman Old Style" pitchFamily="18" charset="0"/>
              </a:rPr>
              <a:t>Заместитель декана по воспитательной работе, преподаватель кафедры общей и частной зоотехнии Сорокина Надежда Николаевна, кандидат сельскохозяйственных наук.</a:t>
            </a:r>
            <a:endParaRPr lang="ru-RU" sz="2000" b="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8" name="Picture 2" descr="http://www.bsaa.edu.ru/about/facults/techno/im/trubchaninova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3600400" cy="4824536"/>
          </a:xfrm>
          <a:prstGeom prst="rect">
            <a:avLst/>
          </a:prstGeom>
          <a:noFill/>
        </p:spPr>
      </p:pic>
      <p:pic>
        <p:nvPicPr>
          <p:cNvPr id="9" name="Picture 2" descr="http://www.bsaa.edu.ru/about/facults/techno/im/sorokin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638" y="332656"/>
            <a:ext cx="3735541" cy="46805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9289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 истории организации </a:t>
            </a:r>
            <a:b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Белгородской государственной сельскохозяйственной опытной станции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 descr="http://kapital-rus.ru/img/uznai/2013/3252.jpg"/>
          <p:cNvPicPr>
            <a:picLocks noChangeAspect="1" noChangeArrowheads="1"/>
          </p:cNvPicPr>
          <p:nvPr/>
        </p:nvPicPr>
        <p:blipFill>
          <a:blip r:embed="rId2" cstate="print"/>
          <a:srcRect t="25293"/>
          <a:stretch>
            <a:fillRect/>
          </a:stretch>
        </p:blipFill>
        <p:spPr bwMode="auto">
          <a:xfrm>
            <a:off x="467544" y="2493263"/>
            <a:ext cx="8280920" cy="4129898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52735"/>
          </a:xfrm>
        </p:spPr>
        <p:txBody>
          <a:bodyPr>
            <a:noAutofit/>
          </a:bodyPr>
          <a:lstStyle/>
          <a:p>
            <a:pPr algn="ctr"/>
            <a:r>
              <a:rPr lang="ru-RU" sz="44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Факультет ветеринарной медицины</a:t>
            </a:r>
            <a:endParaRPr lang="ru-RU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052736"/>
            <a:ext cx="8964488" cy="5616624"/>
          </a:xfrm>
        </p:spPr>
        <p:txBody>
          <a:bodyPr>
            <a:normAutofit/>
          </a:bodyPr>
          <a:lstStyle/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Факультет объединяет пять кафедр: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инвазионной и инфекционной патологии;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незаразной патологии;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морфологии и физиологии;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иностранных языков;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физической культуры.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Профессия ветеринарного врача обеспечивает: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охрану здоровья животных; </a:t>
            </a:r>
            <a:b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защиту людей от </a:t>
            </a:r>
            <a:r>
              <a:rPr lang="ru-RU" sz="2300" dirty="0" err="1" smtClean="0">
                <a:solidFill>
                  <a:srgbClr val="002060"/>
                </a:solidFill>
                <a:latin typeface="Bookman Old Style" pitchFamily="18" charset="0"/>
              </a:rPr>
              <a:t>зооантропонозов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; </a:t>
            </a:r>
            <a:b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контроль за производством доброкачественной и безопасной для человека животноводческой продукции; </a:t>
            </a:r>
            <a:b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охрану границ страны от заноса возбудителей заразных болезней; </a:t>
            </a:r>
            <a:b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охрану окружающей среды.</a:t>
            </a:r>
            <a:endParaRPr lang="ru-RU" dirty="0"/>
          </a:p>
        </p:txBody>
      </p:sp>
      <p:pic>
        <p:nvPicPr>
          <p:cNvPr id="25602" name="Picture 2" descr="http://bsaa.edu.ru/images/logo_fakults/fv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552952"/>
            <a:ext cx="2448272" cy="24809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139952" cy="1844824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Декан</a:t>
            </a:r>
            <a:b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Дронов Владислав Васильевич</a:t>
            </a:r>
            <a:b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доцент, кандидат ветеринарных наук</a:t>
            </a:r>
            <a:endParaRPr lang="ru-RU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2" descr="http://www.bsaa.edu.ru/about/facults/veter/img/drono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1"/>
            <a:ext cx="3534092" cy="481029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4276" name="Picture 4" descr="http://www.bsaa.edu.ru/about/facults/veter/img/kaf-nezara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60648"/>
            <a:ext cx="4680520" cy="29523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428999"/>
            <a:ext cx="4709417" cy="322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bsaa.edu.ru/about/facults/veter/img/kaf-morfolog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61048" cy="316835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5300" name="Picture 4" descr="http://www.bsaa.edu.ru/about/facults/veter/img/kaf-infe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196578" cy="316835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5302" name="Picture 6" descr="http://www.bsaa.edu.ru/about/facults/veter/img/kaf-fizk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7"/>
            <a:ext cx="4464496" cy="308992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5304" name="Picture 8" descr="http://www.bsaa.edu.ru/about/facults/veter/img/kaf_inya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104456" cy="310638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3541" r="21186" b="15369"/>
          <a:stretch>
            <a:fillRect/>
          </a:stretch>
        </p:blipFill>
        <p:spPr bwMode="auto">
          <a:xfrm>
            <a:off x="323528" y="332656"/>
            <a:ext cx="499598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  <a:softEdge rad="63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19068"/>
          <a:stretch>
            <a:fillRect/>
          </a:stretch>
        </p:blipFill>
        <p:spPr bwMode="auto">
          <a:xfrm>
            <a:off x="3491880" y="2928934"/>
            <a:ext cx="5335803" cy="36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75856" y="5301208"/>
            <a:ext cx="5868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Достопримечательность  ФВМ - Крокодил Гена</a:t>
            </a:r>
            <a:endParaRPr lang="ru-RU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</p:spPr>
        <p:txBody>
          <a:bodyPr>
            <a:normAutofit/>
          </a:bodyPr>
          <a:lstStyle/>
          <a:p>
            <a:pPr algn="ctr"/>
            <a:r>
              <a:rPr lang="ru-RU" sz="44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Экономический факультет</a:t>
            </a:r>
            <a:endParaRPr lang="ru-RU" sz="4400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692696"/>
            <a:ext cx="8964488" cy="5832648"/>
          </a:xfrm>
        </p:spPr>
        <p:txBody>
          <a:bodyPr>
            <a:noAutofit/>
          </a:bodyPr>
          <a:lstStyle/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 В состав факультета входят шесть кафедр: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  бухгалтерского учета и аудита;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финансов и экономического анализа;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экономической теории и экономики АПК;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организации и управления;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профессионального обучения и социально-педагогических дисциплин;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информатики и информационных технологий.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На факультете реализуются образовательные программы по 5 направлениям бакалавриата: Экономика: (Бухгалтерский учет, анализ и аудит, Финансы и кредит, Экономика предприятий и организаций); Менеджмент (Производственный менеджмент, Маркетинг); Управление персоналом; Профессиональное обучение (по отраслям); Прикладная информатика в экономике.</a:t>
            </a:r>
            <a:endParaRPr lang="ru-RU" sz="23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3010" name="Picture 2" descr="http://www.bsaa.edu.ru/about/facults/econom/emble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764704"/>
            <a:ext cx="2555776" cy="25557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3216"/>
            <a:ext cx="4427984" cy="1484784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Декан</a:t>
            </a:r>
            <a:b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Наседкина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Татьяна Ивановна</a:t>
            </a:r>
            <a:b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профессор, доктор экономических наук</a:t>
            </a:r>
            <a:endParaRPr lang="ru-RU" sz="2000" dirty="0"/>
          </a:p>
        </p:txBody>
      </p:sp>
      <p:pic>
        <p:nvPicPr>
          <p:cNvPr id="5" name="Picture 2" descr="http://www.bsaa.edu.ru/about/facults/econom/dek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668600" cy="496855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3252" name="Picture 4" descr="http://www.bsaa.edu.ru/about/facults/econom/im/buhuch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51836"/>
            <a:ext cx="4286850" cy="30331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4" name="Picture 6" descr="http://www.bsaa.edu.ru/about/facults/econom/im/fina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01008"/>
            <a:ext cx="4340720" cy="307126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bsaa.edu.ru/about/facults/econom/im/kafedra_ek_teor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48472" cy="31947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6324" name="Picture 4" descr="http://bsaa.edu.ru/about/facults/econom/im/manag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258681" cy="30455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6326" name="Picture 6" descr="http://bsaa.edu.ru/about/facults/econom/im/compscie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186808" cy="31752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6328" name="Picture 8" descr="http://www.bsaa.edu.ru/about/facults/econom/im/sociopedagogic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645024"/>
            <a:ext cx="4176464" cy="302433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7"/>
          </a:xfrm>
        </p:spPr>
        <p:txBody>
          <a:bodyPr>
            <a:normAutofit/>
          </a:bodyPr>
          <a:lstStyle/>
          <a:p>
            <a:pPr algn="ctr"/>
            <a:r>
              <a:rPr lang="ru-RU" sz="44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Инженерный факультет</a:t>
            </a:r>
            <a:endParaRPr lang="ru-RU" sz="4400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764704"/>
            <a:ext cx="8964488" cy="5976664"/>
          </a:xfrm>
        </p:spPr>
        <p:txBody>
          <a:bodyPr>
            <a:noAutofit/>
          </a:bodyPr>
          <a:lstStyle/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На сегодняшний день факультет объединяет пять кафедр: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технической механики и конструирования машин;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электрооборудования и </a:t>
            </a:r>
            <a:r>
              <a:rPr lang="ru-RU" sz="2300" dirty="0" err="1" smtClean="0">
                <a:solidFill>
                  <a:srgbClr val="002060"/>
                </a:solidFill>
                <a:latin typeface="Bookman Old Style" pitchFamily="18" charset="0"/>
              </a:rPr>
              <a:t>электротехнологий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 в АПК;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машин и оборудования в </a:t>
            </a:r>
            <a:r>
              <a:rPr lang="ru-RU" sz="2300" dirty="0" err="1" smtClean="0">
                <a:solidFill>
                  <a:srgbClr val="002060"/>
                </a:solidFill>
                <a:latin typeface="Bookman Old Style" pitchFamily="18" charset="0"/>
              </a:rPr>
              <a:t>агробизнесе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технического сервиса в АПК;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математики, физики и химии.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Факультет готовит: 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Бакалавров по направлению подготовки "</a:t>
            </a:r>
            <a:r>
              <a:rPr lang="ru-RU" sz="2300" dirty="0" err="1" smtClean="0">
                <a:solidFill>
                  <a:srgbClr val="002060"/>
                </a:solidFill>
                <a:latin typeface="Bookman Old Style" pitchFamily="18" charset="0"/>
              </a:rPr>
              <a:t>Агроинженерия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"  по профилям: 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     Профиль 1 - "Технические системы в </a:t>
            </a:r>
            <a:r>
              <a:rPr lang="ru-RU" sz="2300" dirty="0" err="1" smtClean="0">
                <a:solidFill>
                  <a:srgbClr val="002060"/>
                </a:solidFill>
                <a:latin typeface="Bookman Old Style" pitchFamily="18" charset="0"/>
              </a:rPr>
              <a:t>агробизнесе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" 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     Профиль 2 - "</a:t>
            </a:r>
            <a:r>
              <a:rPr lang="ru-RU" sz="2300" dirty="0" err="1" smtClean="0">
                <a:solidFill>
                  <a:srgbClr val="002060"/>
                </a:solidFill>
                <a:latin typeface="Bookman Old Style" pitchFamily="18" charset="0"/>
              </a:rPr>
              <a:t>Электроборудование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 и </a:t>
            </a:r>
            <a:r>
              <a:rPr lang="ru-RU" sz="2300" dirty="0" err="1" smtClean="0">
                <a:solidFill>
                  <a:srgbClr val="002060"/>
                </a:solidFill>
                <a:latin typeface="Bookman Old Style" pitchFamily="18" charset="0"/>
              </a:rPr>
              <a:t>электротехнологии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",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     Профиль 4 - "Технический сервис в АПК".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- Бакалавров по направлению подготовки "Профессиональное обучение" (</a:t>
            </a:r>
            <a:r>
              <a:rPr lang="ru-RU" sz="2300" dirty="0" err="1" smtClean="0">
                <a:solidFill>
                  <a:srgbClr val="002060"/>
                </a:solidFill>
                <a:latin typeface="Bookman Old Style" pitchFamily="18" charset="0"/>
              </a:rPr>
              <a:t>Агроинженерия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).</a:t>
            </a:r>
          </a:p>
        </p:txBody>
      </p:sp>
      <p:pic>
        <p:nvPicPr>
          <p:cNvPr id="18434" name="Picture 2" descr="http://bsaa.edu.ru/images/logo_fakults/i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988840"/>
            <a:ext cx="2448272" cy="248091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83768" y="4365104"/>
            <a:ext cx="285428" cy="303312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8424" y="1196752"/>
            <a:ext cx="298376" cy="219298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72000" y="5229200"/>
            <a:ext cx="4571999" cy="16288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Декан</a:t>
            </a:r>
          </a:p>
          <a:p>
            <a:pPr algn="ctr"/>
            <a:r>
              <a:rPr lang="ru-RU" sz="2700" b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Стребков</a:t>
            </a:r>
            <a:r>
              <a:rPr lang="ru-RU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Сергей Васильевич</a:t>
            </a:r>
          </a:p>
          <a:p>
            <a:pPr algn="ctr"/>
            <a:r>
              <a:rPr lang="ru-RU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профессор, кандидат технических наук</a:t>
            </a:r>
          </a:p>
          <a:p>
            <a:endParaRPr lang="ru-RU" dirty="0"/>
          </a:p>
        </p:txBody>
      </p:sp>
      <p:pic>
        <p:nvPicPr>
          <p:cNvPr id="8" name="Picture 2" descr="http://www.bsaa.edu.ru/about/facults/engeneer/decanat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01067" cy="30243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http://www.bsaa.edu.ru/foreign/images/mehfak/strebko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4290"/>
            <a:ext cx="3786214" cy="50149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1206" name="Picture 6" descr="http://www.bsaa.edu.ru/about/facults/engeneer/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4248472" cy="310496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bsaa.edu.ru/about/facults/engeneer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248472" cy="30243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2228" name="Picture 4" descr="http://www.bsaa.edu.ru/about/facults/engeneer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166828" cy="30243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2230" name="Picture 6" descr="http://www.bsaa.edu.ru/about/facults/engeneer/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4320480" cy="29883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2232" name="Picture 8" descr="http://www.bsaa.edu.ru/about/facults/engeneer/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73016"/>
            <a:ext cx="4239344" cy="30174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5220072" y="1628800"/>
            <a:ext cx="103584" cy="76870"/>
          </a:xfrm>
        </p:spPr>
        <p:txBody>
          <a:bodyPr>
            <a:noAutofit/>
          </a:bodyPr>
          <a:lstStyle/>
          <a:p>
            <a:endParaRPr lang="ru-RU" sz="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8748464" cy="17008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• Постановление Центрального комитета КПСС и Совета Министров СССР от 14 февраля 1956 года No253 «О мерах по улучшению работы научно-исследовательских учреждений по сельскому хозяйству».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1772816"/>
            <a:ext cx="9144000" cy="12961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• Приказ Министра сельского хозяйства СССР No87 «О мерах по улучшению работы научно-исследовательских учреждений по сельскому хозяйству».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284984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358775" algn="just"/>
            <a:r>
              <a:rPr lang="ru-RU" sz="2600" dirty="0" smtClean="0">
                <a:solidFill>
                  <a:srgbClr val="002060"/>
                </a:solidFill>
                <a:latin typeface="Calibri" pitchFamily="34" charset="0"/>
              </a:rPr>
              <a:t>• Постановление Совета Министров РСФСР от 8 марта 1956 года </a:t>
            </a:r>
            <a:r>
              <a:rPr lang="ru-RU" sz="2600" dirty="0" err="1" smtClean="0">
                <a:solidFill>
                  <a:srgbClr val="002060"/>
                </a:solidFill>
                <a:latin typeface="Calibri" pitchFamily="34" charset="0"/>
              </a:rPr>
              <a:t>No</a:t>
            </a:r>
            <a:r>
              <a:rPr lang="ru-RU" sz="2600" dirty="0" smtClean="0">
                <a:solidFill>
                  <a:srgbClr val="002060"/>
                </a:solidFill>
                <a:latin typeface="Calibri" pitchFamily="34" charset="0"/>
              </a:rPr>
              <a:t> 255 «О мерах по улучшению работы научно-исследовательских учреждений по сельскому хозяйству».</a:t>
            </a:r>
            <a:endParaRPr lang="ru-RU" sz="26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0" y="4733057"/>
            <a:ext cx="9144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358775" algn="just">
              <a:buNone/>
            </a:pPr>
            <a:r>
              <a:rPr lang="ru-RU" sz="2600" dirty="0" smtClean="0">
                <a:solidFill>
                  <a:srgbClr val="002060"/>
                </a:solidFill>
                <a:latin typeface="Calibri" pitchFamily="34" charset="0"/>
              </a:rPr>
              <a:t>• Постановление исполкома Белгородского областного Совета депутатов трудящихся и бюро обкома КПСС от 29 марта 1956 года (Приложение к протоколу NoБ-11 §45) «Об организации Белгородской государственной сельскохозяйственной опытной станции».</a:t>
            </a:r>
            <a:endParaRPr lang="ru-RU" sz="26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saa.edu.ru/images/logo_fakults/fzp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449625"/>
            <a:ext cx="2376264" cy="24083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68760"/>
          </a:xfrm>
        </p:spPr>
        <p:txBody>
          <a:bodyPr>
            <a:noAutofit/>
          </a:bodyPr>
          <a:lstStyle/>
          <a:p>
            <a:pPr algn="ctr"/>
            <a:r>
              <a:rPr lang="ru-RU" sz="44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Факультет заочного и дополнительного образования</a:t>
            </a:r>
            <a:endParaRPr lang="ru-RU" sz="4400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8856984" cy="5400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Отличительной особенностью факультета заочного образования является то, что большинство студентов уже заняты трудовой деятельностью в самых различных предприятиях и организациях, как в нашей области, так и за ее пределами. Это накладывает свой отпечаток на специфику образовательного процесса. </a:t>
            </a:r>
            <a:b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Несмотря на меньший, по сравнению со стационаром, объем аудиторной нагрузки студенты заочной формы обучения, благодаря системе контролируемой самостоятельной подготовки в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межсессионный период, полностью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осваивают учебный материал,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предусмотренный ГОС ВПО по избранной специальности.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440" y="1340768"/>
            <a:ext cx="154360" cy="75282"/>
          </a:xfrm>
        </p:spPr>
        <p:txBody>
          <a:bodyPr>
            <a:no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4572000" cy="12687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600" b="0" dirty="0" smtClean="0">
                <a:solidFill>
                  <a:srgbClr val="002060"/>
                </a:solidFill>
                <a:latin typeface="Bookman Old Style" pitchFamily="18" charset="0"/>
              </a:rPr>
              <a:t>Декан факультета  </a:t>
            </a:r>
            <a:br>
              <a:rPr lang="ru-RU" sz="2600" b="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600" b="0" dirty="0" smtClean="0">
                <a:solidFill>
                  <a:srgbClr val="002060"/>
                </a:solidFill>
                <a:latin typeface="Bookman Old Style" pitchFamily="18" charset="0"/>
              </a:rPr>
              <a:t>заочного образования,  </a:t>
            </a:r>
            <a:br>
              <a:rPr lang="ru-RU" sz="2600" b="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600" b="0" dirty="0" smtClean="0">
                <a:solidFill>
                  <a:srgbClr val="002060"/>
                </a:solidFill>
                <a:latin typeface="Bookman Old Style" pitchFamily="18" charset="0"/>
              </a:rPr>
              <a:t>к.с.н. </a:t>
            </a:r>
            <a:r>
              <a:rPr lang="ru-RU" sz="2600" b="0" dirty="0" err="1" smtClean="0">
                <a:solidFill>
                  <a:srgbClr val="002060"/>
                </a:solidFill>
                <a:latin typeface="Bookman Old Style" pitchFamily="18" charset="0"/>
              </a:rPr>
              <a:t>Ечин</a:t>
            </a:r>
            <a:r>
              <a:rPr lang="ru-RU" sz="2600" b="0" dirty="0" smtClean="0">
                <a:solidFill>
                  <a:srgbClr val="002060"/>
                </a:solidFill>
                <a:latin typeface="Bookman Old Style" pitchFamily="18" charset="0"/>
              </a:rPr>
              <a:t> Николай Михайлович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283968" y="0"/>
            <a:ext cx="4860032" cy="1268760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4600" b="0" dirty="0" smtClean="0">
                <a:solidFill>
                  <a:srgbClr val="002060"/>
                </a:solidFill>
                <a:latin typeface="Bookman Old Style" pitchFamily="18" charset="0"/>
              </a:rPr>
              <a:t>Заместитель декана факультета  </a:t>
            </a:r>
            <a:br>
              <a:rPr lang="ru-RU" sz="4600" b="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4600" b="0" dirty="0" smtClean="0">
                <a:solidFill>
                  <a:srgbClr val="002060"/>
                </a:solidFill>
                <a:latin typeface="Bookman Old Style" pitchFamily="18" charset="0"/>
              </a:rPr>
              <a:t>заочного образования,  </a:t>
            </a:r>
            <a:br>
              <a:rPr lang="ru-RU" sz="4600" b="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4600" b="0" dirty="0" err="1" smtClean="0">
                <a:solidFill>
                  <a:srgbClr val="002060"/>
                </a:solidFill>
                <a:latin typeface="Bookman Old Style" pitchFamily="18" charset="0"/>
              </a:rPr>
              <a:t>к.э.н</a:t>
            </a:r>
            <a:r>
              <a:rPr lang="ru-RU" sz="4600" b="0" dirty="0" smtClean="0">
                <a:solidFill>
                  <a:srgbClr val="002060"/>
                </a:solidFill>
                <a:latin typeface="Bookman Old Style" pitchFamily="18" charset="0"/>
              </a:rPr>
              <a:t>. Китаёв Юрий Александрович</a:t>
            </a:r>
          </a:p>
          <a:p>
            <a:endParaRPr lang="ru-RU" dirty="0"/>
          </a:p>
        </p:txBody>
      </p:sp>
      <p:pic>
        <p:nvPicPr>
          <p:cNvPr id="7" name="Picture 2" descr="http://www.bsaa.edu.ru/about/facults/fzo/studen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581128"/>
            <a:ext cx="8375067" cy="20238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http://www.bsaa.edu.ru/about/facults/fzo/Facult_zo0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72" y="1268760"/>
            <a:ext cx="4176704" cy="295232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6" descr="http://www.bsaa.edu.ru/about/facults/fzo/kitae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8760"/>
            <a:ext cx="4151957" cy="295232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59"/>
          </a:xfrm>
        </p:spPr>
        <p:txBody>
          <a:bodyPr>
            <a:noAutofit/>
          </a:bodyPr>
          <a:lstStyle/>
          <a:p>
            <a:pPr algn="ctr"/>
            <a:r>
              <a:rPr lang="ru-RU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Факультет среднего профессионального образования</a:t>
            </a:r>
            <a:endParaRPr lang="ru-RU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8964488" cy="5400600"/>
          </a:xfrm>
        </p:spPr>
        <p:txBody>
          <a:bodyPr>
            <a:noAutofit/>
          </a:bodyPr>
          <a:lstStyle/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Сегодня факультет предлагает обучение по одиннадцати перспективным специальностям, предоставляет возможность получения интересных и востребованных на рынке труда профессий: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Зоотехния, Агрономия, Ветеринария,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Механизация сельского хозяйства,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Электрификация и автоматизация сельского хозяйства,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Техническое обслуживание и ремонт автомобильного транспорта, Ихтиология и рыбоводство,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Технология производства и переработки сельскохозяйственной продукции,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Земельно-имущественные отношения,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Экономика и бухучет (по отраслям),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Прикладная информатика (по отраслям).</a:t>
            </a:r>
          </a:p>
        </p:txBody>
      </p:sp>
      <p:pic>
        <p:nvPicPr>
          <p:cNvPr id="13314" name="Picture 2" descr="http://bsaa.edu.ru/images/logo_fakults/sp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365104"/>
            <a:ext cx="2304256" cy="23353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26923"/>
          <a:stretch>
            <a:fillRect/>
          </a:stretch>
        </p:blipFill>
        <p:spPr bwMode="auto">
          <a:xfrm>
            <a:off x="142844" y="3429000"/>
            <a:ext cx="4429156" cy="324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Содержимое 3" descr="Z:\Фомин\заявка на олимпиаду 2010-2011\фото\IMG_8191.jpg"/>
          <p:cNvPicPr>
            <a:picLocks/>
          </p:cNvPicPr>
          <p:nvPr/>
        </p:nvPicPr>
        <p:blipFill>
          <a:blip r:embed="rId3" cstate="print"/>
          <a:srcRect b="12658"/>
          <a:stretch>
            <a:fillRect/>
          </a:stretch>
        </p:blipFill>
        <p:spPr bwMode="auto">
          <a:xfrm>
            <a:off x="4572000" y="3429000"/>
            <a:ext cx="4397048" cy="324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42853"/>
            <a:ext cx="576912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bsaa.edu.ru/InfResource/im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875"/>
            <a:ext cx="4071966" cy="3053975"/>
          </a:xfrm>
          <a:prstGeom prst="rect">
            <a:avLst/>
          </a:prstGeom>
          <a:noFill/>
        </p:spPr>
      </p:pic>
      <p:pic>
        <p:nvPicPr>
          <p:cNvPr id="3" name="Picture 2" descr="C:\Documents and Settings\biblio_1.BIBL_NEW_C01\Мои документы\Бондаренко О.Ф\Мои фотографии\Презентация библиотеки\SAM_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071966" cy="3063314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134" y="2857496"/>
            <a:ext cx="500118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6248" y="0"/>
            <a:ext cx="48577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Управление библиотечно-информационных ресурсов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26904" r="95" b="5977"/>
          <a:stretch>
            <a:fillRect/>
          </a:stretch>
        </p:blipFill>
        <p:spPr bwMode="auto">
          <a:xfrm>
            <a:off x="1214414" y="4021529"/>
            <a:ext cx="6807452" cy="283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14356"/>
            <a:ext cx="4320480" cy="34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5" t="94" b="19679"/>
          <a:stretch>
            <a:fillRect/>
          </a:stretch>
        </p:blipFill>
        <p:spPr bwMode="auto">
          <a:xfrm>
            <a:off x="4572000" y="714356"/>
            <a:ext cx="442915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УНИЦ «</a:t>
            </a:r>
            <a:r>
              <a:rPr lang="ru-RU" sz="4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Агротехнопарк</a:t>
            </a:r>
            <a:r>
              <a:rPr lang="ru-RU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</a:t>
            </a:r>
            <a:endParaRPr lang="ru-RU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078072"/>
            <a:ext cx="3751256" cy="341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9211"/>
          <a:stretch>
            <a:fillRect/>
          </a:stretch>
        </p:blipFill>
        <p:spPr bwMode="auto">
          <a:xfrm>
            <a:off x="142844" y="3500438"/>
            <a:ext cx="5139011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" name="Содержимое 3"/>
          <p:cNvPicPr>
            <a:picLocks/>
          </p:cNvPicPr>
          <p:nvPr/>
        </p:nvPicPr>
        <p:blipFill>
          <a:blip r:embed="rId4" cstate="print"/>
          <a:srcRect r="7547" b="3896"/>
          <a:stretch>
            <a:fillRect/>
          </a:stretch>
        </p:blipFill>
        <p:spPr bwMode="auto">
          <a:xfrm>
            <a:off x="142844" y="642918"/>
            <a:ext cx="514353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00166" y="0"/>
            <a:ext cx="7643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Студенческая столовая № 1,</a:t>
            </a:r>
          </a:p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  кафе  «Улей».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biblio_1.BIBL_NEW_C01\Мои документы\Бондаренко О.Ф\Мои фотографии\Фото академии\Фото корпусов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5" y="966990"/>
            <a:ext cx="7985953" cy="563036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Здание  ИППККА</a:t>
            </a:r>
            <a:endParaRPr lang="ru-RU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16" y="1000108"/>
            <a:ext cx="8093932" cy="552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Музей  нашего университета</a:t>
            </a:r>
            <a:endParaRPr lang="ru-RU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biblio_1.BIBL_NEW_C01\Мои документы\Бондаренко О.Ф\Мои фотографии\Фото академии\Фото корпусов\000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857232"/>
            <a:ext cx="8306484" cy="55721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Физкультурно-оздоровительный комплекс</a:t>
            </a:r>
            <a:endParaRPr lang="ru-RU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852936"/>
            <a:ext cx="72008" cy="216024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332656"/>
            <a:ext cx="8964488" cy="352839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• Приказ Министерства сельского хозяйства РСФСР от 10 февраля 1971 года No136 «Об организации Научно-исследовательского технологического института животноводства Центрально-Черноземной зоны) на базе Белгородской государственной сельскохозяйственной опытной станции и отдела специализации сельского хозяйства и организации производства животноводческой продукции на промышленной основе ВНИЭСХ.</a:t>
            </a:r>
          </a:p>
          <a:p>
            <a:pPr>
              <a:buNone/>
            </a:pP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4221088"/>
            <a:ext cx="8892480" cy="23042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• Постановление Совета Министров РСФСР от 2 февраля 1971 года No79 «Об организации Научно-исследовательского технологического института животноводства Центрально-Черноземной полосы).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5376597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071810"/>
            <a:ext cx="501132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Производственно-технологический комплекс</a:t>
            </a:r>
            <a:endParaRPr lang="ru-RU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8064896" cy="566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Теплица</a:t>
            </a:r>
            <a:endParaRPr lang="ru-RU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Живи и здравствуй много лет, славный университет!</a:t>
            </a:r>
            <a:endParaRPr lang="ru-RU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10394"/>
          <a:stretch>
            <a:fillRect/>
          </a:stretch>
        </p:blipFill>
        <p:spPr bwMode="auto">
          <a:xfrm>
            <a:off x="395536" y="1468398"/>
            <a:ext cx="8280920" cy="512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</p:spPr>
        <p:txBody>
          <a:bodyPr>
            <a:normAutofit/>
          </a:bodyPr>
          <a:lstStyle/>
          <a:p>
            <a:pPr algn="ctr"/>
            <a:r>
              <a:rPr lang="ru-RU" sz="4800" b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 Университета</a:t>
            </a:r>
            <a:endParaRPr lang="ru-RU" sz="4800" b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836712"/>
            <a:ext cx="9144000" cy="6021288"/>
          </a:xfrm>
        </p:spPr>
        <p:txBody>
          <a:bodyPr numCol="2">
            <a:no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Здесь расцвел чудесный сад,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Яркой радугой объят!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Здесь полей в краю родном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Мы построили наш дом.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Всюду яблоневый цвет – делом добрых рук согрет.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Удивил весь белый свет красотой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Чудо-город: твой и мой!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Припев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Майским садом, университет, цвети,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Спелым злаком, солнцем залитой земли!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Наполняйся сочной зеленью лугов,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Сладким медом дружных пчел!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В знанье дверь открыта здесь.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Это чудо из чудес!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В белой россыпи садов – вся земля!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Голубая гладь прудов – в небесах!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Припев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Свет науки, воссияй!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Благодатью озаряй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Край любимый, дорогой, Белгородский край родной!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Припев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Храм науки наш, расцветай,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Красотою мир наполняй!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Будь и здравствуй много лет,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Славный университет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!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Слова и музыка Елены и Николая Бирюковых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документы\Строева О. М\день академии\фото\bsa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85728"/>
            <a:ext cx="6215106" cy="62840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2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6895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0466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Поселок  Майский  в  конце  60-х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3501008"/>
            <a:ext cx="220688" cy="125555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8640"/>
            <a:ext cx="7416824" cy="5544616"/>
          </a:xfrm>
        </p:spPr>
        <p:txBody>
          <a:bodyPr>
            <a:normAutofit lnSpcReduction="10000"/>
          </a:bodyPr>
          <a:lstStyle/>
          <a:p>
            <a:pPr indent="355600"/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История университета неразрывно связана с историей развития Белгородчины и страны в целом.</a:t>
            </a:r>
          </a:p>
          <a:p>
            <a:pPr indent="355600"/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В 1956 году была создана областная сельскохозяйственная опытная станция, ставшая научно-методическим и организационным центром по пропаганде и внедрению достижений науки и передового опыта в сельскохозяйственное производство региона.</a:t>
            </a:r>
          </a:p>
          <a:p>
            <a:pPr indent="355600"/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В 1971 году она была реорганизована в Научно-исследовательский и проектно-технологический институт животноводства ЦЧЗ.</a:t>
            </a:r>
            <a:endParaRPr lang="ru-RU" sz="28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Благоустройство территории перед корпусом НИПТИЖ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62" t="1314" r="862" b="1426"/>
          <a:stretch>
            <a:fillRect/>
          </a:stretch>
        </p:blipFill>
        <p:spPr bwMode="auto">
          <a:xfrm>
            <a:off x="467544" y="1268760"/>
            <a:ext cx="81369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theme/theme1.xml><?xml version="1.0" encoding="utf-8"?>
<a:theme xmlns:a="http://schemas.openxmlformats.org/drawingml/2006/main" name="Техничес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840</TotalTime>
  <Words>1167</Words>
  <Application>Microsoft Office PowerPoint</Application>
  <PresentationFormat>Экран (4:3)</PresentationFormat>
  <Paragraphs>160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Техническая</vt:lpstr>
      <vt:lpstr>История вуза в фотографиях</vt:lpstr>
      <vt:lpstr>Белгородский государственный аграрный университет</vt:lpstr>
      <vt:lpstr>Мудрее заведения, Наверно, в мире нет. Прими же поздравления, Наш университет.  В твой яркий праздник Хотим мы пожелать, Чтоб было для учёбы всё, О чём могли мечтать.  Пусть больше новых гениев, Растёт в твоих стенах. И чтоб студенты лекторов Носили на руках.</vt:lpstr>
      <vt:lpstr>Из истории организации  Белгородской государственной сельскохозяйственной опытной станции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Благоустройство территории перед корпусом НИПТИЖ</vt:lpstr>
      <vt:lpstr>Строительство  административно – научного  корпуса. 1977 год.</vt:lpstr>
      <vt:lpstr>Презентация PowerPoint</vt:lpstr>
      <vt:lpstr>Строительство первого учебного корпуса БСХИ.   1977год.</vt:lpstr>
      <vt:lpstr>Технологический  факультет  сегодня.</vt:lpstr>
      <vt:lpstr>Презентация PowerPoint</vt:lpstr>
      <vt:lpstr>Строительство главного учебного корпуса университета</vt:lpstr>
      <vt:lpstr>Учебный корпус № 1 сегодня</vt:lpstr>
      <vt:lpstr>Наш «Титаник»</vt:lpstr>
      <vt:lpstr>Презентация PowerPoint</vt:lpstr>
      <vt:lpstr>Презентация PowerPoint</vt:lpstr>
      <vt:lpstr>Презентация PowerPoint</vt:lpstr>
      <vt:lpstr>Презентация PowerPoint</vt:lpstr>
      <vt:lpstr>Руководство Белгородского Государственного Аграрного Университета</vt:lpstr>
      <vt:lpstr>Турьянский Александр Владимирович</vt:lpstr>
      <vt:lpstr>Простенко Александр Николаевич</vt:lpstr>
      <vt:lpstr>Бреславец Павел Иванович</vt:lpstr>
      <vt:lpstr>Дорофеев Андрей Федорович</vt:lpstr>
      <vt:lpstr>Колесников Андрей Викторович</vt:lpstr>
      <vt:lpstr>Трунова Валентина Дмитриевна</vt:lpstr>
      <vt:lpstr>Презентация PowerPoint</vt:lpstr>
      <vt:lpstr>Строительство студенческого общежития №1 по ул. Вавилова 1977 год</vt:lpstr>
      <vt:lpstr>Презентация PowerPoint</vt:lpstr>
      <vt:lpstr>Презентация PowerPoint</vt:lpstr>
      <vt:lpstr>Презентация PowerPoint</vt:lpstr>
      <vt:lpstr>Агрономический факультет</vt:lpstr>
      <vt:lpstr>Декан Лицуков Сергей Дмитриевич профессор кафедры земледелия и агрохимии, доктор сельскохозяйственных наук.</vt:lpstr>
      <vt:lpstr>В нашем вузе существует Зимний сад. Работы по его созданию были начаты в 2003 году. Здесь представлены растения тропиков и субтропиков, используемые человеком в пищу, для лечения и других целей. Ведутся работы по созданию зоологической части зимнего сада: установлен аквариум с рыбками и растениями, монтируются вольеры для певчих птиц и террариум для игуан.</vt:lpstr>
      <vt:lpstr>Технологический факультет</vt:lpstr>
      <vt:lpstr>Декан Корниенко Павел Петрович профессор, доктор сельскохозяйственных наук</vt:lpstr>
      <vt:lpstr>Презентация PowerPoint</vt:lpstr>
      <vt:lpstr>Факультет ветеринарной медицины</vt:lpstr>
      <vt:lpstr>Декан Дронов Владислав Васильевич доцент, кандидат ветеринарных наук</vt:lpstr>
      <vt:lpstr>Презентация PowerPoint</vt:lpstr>
      <vt:lpstr>Презентация PowerPoint</vt:lpstr>
      <vt:lpstr>Экономический факультет</vt:lpstr>
      <vt:lpstr>Декан Наседкина Татьяна Ивановна профессор, доктор экономических наук</vt:lpstr>
      <vt:lpstr>Презентация PowerPoint</vt:lpstr>
      <vt:lpstr>Инженерный факультет</vt:lpstr>
      <vt:lpstr>Презентация PowerPoint</vt:lpstr>
      <vt:lpstr>Презентация PowerPoint</vt:lpstr>
      <vt:lpstr>Факультет заочного и дополнительного образования</vt:lpstr>
      <vt:lpstr>Презентация PowerPoint</vt:lpstr>
      <vt:lpstr>Факультет среднего профессионального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Живи и здравствуй много лет, славный университет!</vt:lpstr>
      <vt:lpstr>Гимн Университета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вуза в фотографиях</dc:title>
  <cp:lastModifiedBy>Труфанова Ирина Николаевна</cp:lastModifiedBy>
  <cp:revision>181</cp:revision>
  <dcterms:modified xsi:type="dcterms:W3CDTF">2016-10-26T07:59:32Z</dcterms:modified>
</cp:coreProperties>
</file>